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3" r:id="rId2"/>
    <p:sldId id="377" r:id="rId3"/>
    <p:sldId id="378" r:id="rId4"/>
    <p:sldId id="386" r:id="rId5"/>
    <p:sldId id="380" r:id="rId6"/>
    <p:sldId id="381" r:id="rId7"/>
    <p:sldId id="382" r:id="rId8"/>
    <p:sldId id="383" r:id="rId9"/>
    <p:sldId id="395" r:id="rId10"/>
    <p:sldId id="396" r:id="rId11"/>
    <p:sldId id="388" r:id="rId12"/>
    <p:sldId id="384" r:id="rId13"/>
    <p:sldId id="385" r:id="rId14"/>
    <p:sldId id="379" r:id="rId15"/>
    <p:sldId id="390" r:id="rId16"/>
    <p:sldId id="306" r:id="rId17"/>
    <p:sldId id="391" r:id="rId18"/>
    <p:sldId id="359" r:id="rId19"/>
    <p:sldId id="392" r:id="rId20"/>
    <p:sldId id="360" r:id="rId21"/>
    <p:sldId id="361" r:id="rId22"/>
    <p:sldId id="398" r:id="rId23"/>
    <p:sldId id="365" r:id="rId24"/>
    <p:sldId id="397" r:id="rId25"/>
    <p:sldId id="393" r:id="rId26"/>
    <p:sldId id="362" r:id="rId27"/>
    <p:sldId id="394" r:id="rId28"/>
    <p:sldId id="364" r:id="rId29"/>
    <p:sldId id="363" r:id="rId30"/>
    <p:sldId id="309" r:id="rId31"/>
    <p:sldId id="356" r:id="rId32"/>
    <p:sldId id="371" r:id="rId33"/>
    <p:sldId id="34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3698549" y="2967335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Long-tailed Learning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2024.3.14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920C0-6019-1C27-80D5-3F4B751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0768D7-EFCB-484F-19D4-91932A68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66" y="356791"/>
            <a:ext cx="9102467" cy="41176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8011F0-6877-E0E0-E4D3-BA5FD38C3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93" y="5024196"/>
            <a:ext cx="9467212" cy="12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DE37C-6742-2F1D-E5B2-B324B999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F1C148-2D1C-2AB9-5F4F-D64FB698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" y="1115056"/>
            <a:ext cx="10580914" cy="43043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C680A1-AAD0-38BC-9D40-37024120B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93" y="5331408"/>
            <a:ext cx="9467212" cy="12075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86F17C-8A0B-8246-777C-A73178386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83" b="38157"/>
          <a:stretch/>
        </p:blipFill>
        <p:spPr>
          <a:xfrm>
            <a:off x="-128710" y="215127"/>
            <a:ext cx="11181967" cy="8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FD2A-1944-BCBE-CE1D-9B7B1B3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6EC41-6B49-E122-63C9-5E9769BE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A45656-191E-ECD6-F658-3AE72E76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5" y="789670"/>
            <a:ext cx="10542815" cy="1501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DEC58B-E97E-4418-4BB5-64C01585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52" y="2518141"/>
            <a:ext cx="10325896" cy="12032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24EB06-AB26-5F02-B599-3EE3393BF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92" y="4178779"/>
            <a:ext cx="10542815" cy="11995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AF8C02-DACD-FDAE-B196-56099B8D3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16" y="5571682"/>
            <a:ext cx="7787743" cy="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7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6C87-6719-A569-67C2-1D94C48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5244E-E697-9F4E-5EC2-6D0F7AD8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E4EF5F-6AC9-E36D-F691-B54CDAE3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9" y="436954"/>
            <a:ext cx="11127921" cy="938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6A2090-EB3E-6893-D160-FBFA5B08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39" y="1898932"/>
            <a:ext cx="6355896" cy="382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E7757E-A240-CDD2-0D47-489C4E07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2578200"/>
            <a:ext cx="9601200" cy="17750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9B18E0-C2D0-A5AC-4973-C7C50B162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29" y="4533948"/>
            <a:ext cx="9629775" cy="189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7893-E7BF-FB9D-B4F9-36A6A631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19E408-7B43-92DC-3B4E-19ED38D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8742FD-12C5-EC93-48D5-A0268B6B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30" y="265192"/>
            <a:ext cx="8912339" cy="2130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AA9073-C93E-F99F-6622-B67B467B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81" y="2596460"/>
            <a:ext cx="9440637" cy="1866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0714EA-8399-B735-5BF1-480494BA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907" y="4637777"/>
            <a:ext cx="8888185" cy="19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14AC8-8C8B-A0A5-7ABD-A197A430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7A2457-7DC7-2A84-925A-16F15066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81" y="421396"/>
            <a:ext cx="9511115" cy="2671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F127BA-9E2E-D1D0-A2C4-C09E8BE9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01" y="3093058"/>
            <a:ext cx="9316740" cy="31410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051A79-CCE1-55BD-5DCF-9BE99EF61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3"/>
          <a:stretch/>
        </p:blipFill>
        <p:spPr>
          <a:xfrm>
            <a:off x="4293717" y="6306505"/>
            <a:ext cx="7298122" cy="4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ADE853-1ADE-6066-154E-32BFFEE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B2DA57-7C3C-D7C7-9F36-7A6CF181CDDC}"/>
              </a:ext>
            </a:extLst>
          </p:cNvPr>
          <p:cNvSpPr txBox="1"/>
          <p:nvPr/>
        </p:nvSpPr>
        <p:spPr>
          <a:xfrm>
            <a:off x="4550543" y="5344209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spotlight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E6573-C93F-B5CC-BB47-25F8EC59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80" y="1132071"/>
            <a:ext cx="9523639" cy="37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2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6707-254D-2525-A283-70427A6E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1FB75-7B1F-E76F-ECE4-2C884F5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9CB8EF-6FC3-7101-8E02-0502B1E66B33}"/>
              </a:ext>
            </a:extLst>
          </p:cNvPr>
          <p:cNvSpPr txBox="1"/>
          <p:nvPr/>
        </p:nvSpPr>
        <p:spPr>
          <a:xfrm>
            <a:off x="458985" y="824382"/>
            <a:ext cx="11274029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SSL methods, pursuing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sample-level uniformity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easily leads to representation learning disparity where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classes dominate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feature regime but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classes passively collapse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novel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Harmonization (GH)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to encourage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category-level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uniformity in representation learning to constrain the space expansion of head classes and avoid the passive collapse of tail classes. 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proposal does not alter the setting of SSL and can be easily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into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methods in a low-cost manner. 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results on a range of benchmark datasets show the effectiveness of GH with high tolerance to the distribution skewness.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Harmonization (GH) as a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term + Neural Collapse</a:t>
            </a:r>
          </a:p>
        </p:txBody>
      </p:sp>
    </p:spTree>
    <p:extLst>
      <p:ext uri="{BB962C8B-B14F-4D97-AF65-F5344CB8AC3E}">
        <p14:creationId xmlns:p14="http://schemas.microsoft.com/office/powerpoint/2010/main" val="247413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1E13C-F08E-67CC-05D2-0D2DFAC6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D3F41-6291-807E-C599-66815865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D397EF-AC4F-B7C9-75D5-76F1506F6995}"/>
              </a:ext>
            </a:extLst>
          </p:cNvPr>
          <p:cNvSpPr txBox="1"/>
          <p:nvPr/>
        </p:nvSpPr>
        <p:spPr>
          <a:xfrm>
            <a:off x="3230575" y="385769"/>
            <a:ext cx="87650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last-layer features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converge to their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within-class means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within-class means together with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classifier vectors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collapse to the vertices of a simplex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equiangular tight frame (ETF)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terminal phase of training on a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194A69-EBDE-66BA-7593-4829B27CA545}"/>
              </a:ext>
            </a:extLst>
          </p:cNvPr>
          <p:cNvSpPr txBox="1"/>
          <p:nvPr/>
        </p:nvSpPr>
        <p:spPr>
          <a:xfrm>
            <a:off x="447996" y="614488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Collapse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6F4E24-9059-FEC3-CC0B-C584CC4AA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63"/>
          <a:stretch/>
        </p:blipFill>
        <p:spPr>
          <a:xfrm>
            <a:off x="6689244" y="2663419"/>
            <a:ext cx="3001069" cy="32358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835EFE-B1B9-4CD6-2E20-252AA51A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15"/>
          <a:stretch/>
        </p:blipFill>
        <p:spPr>
          <a:xfrm>
            <a:off x="1851602" y="2588484"/>
            <a:ext cx="3651156" cy="29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7899-26EF-D61C-9EA0-37E443B6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B2D344-EE70-FAFD-3233-4A21FD02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4" y="579663"/>
            <a:ext cx="5773636" cy="33922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85DDE3-E56C-A1F4-16B2-09737FF9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74" y="409704"/>
            <a:ext cx="4907891" cy="58926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D3FC5A-53FD-DCE1-F233-2609D6103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615"/>
          <a:stretch/>
        </p:blipFill>
        <p:spPr>
          <a:xfrm>
            <a:off x="1863849" y="4196443"/>
            <a:ext cx="2929840" cy="23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860336" y="2090172"/>
            <a:ext cx="10471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Long-tailed Learning &amp;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Long-tailed Learning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Temperature schedules for self-supervised contrastive methods on long-tail data.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ICLR 2023 poster.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Combating Representation Learning Disparity with Geometric Harmonization.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 spotlight.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BB41-413D-F309-31A8-C7246FA5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96601-0B37-1735-A066-40D1CC9B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62D680-42C4-5DC3-42A1-AE6B3C19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03" y="1155498"/>
            <a:ext cx="9511393" cy="42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D32B4-C99C-A40C-B68C-D468CBE9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AB7BC4-35A5-7BC8-FA38-08737E35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83" y="469557"/>
            <a:ext cx="9205232" cy="3049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16EC0A-EE5C-5762-D25A-F92EBF9C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52" y="3595038"/>
            <a:ext cx="8216495" cy="30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6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86D0D6-8690-8C35-E25F-8AB2AA66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879CF-BF2E-29CA-97C9-B26EA53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5D553-964F-83C9-9D24-F140265D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4" y="1847850"/>
            <a:ext cx="10631531" cy="3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A4764E-ABD2-A402-C21B-CD29A029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53E6C5-0765-12A6-EB72-A5D3A167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56" y="3259872"/>
            <a:ext cx="7642479" cy="34354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FBFDAC-2054-644C-3EAC-9293B9A8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49" y="86498"/>
            <a:ext cx="8216495" cy="30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86D0D6-8690-8C35-E25F-8AB2AA66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0"/>
            <a:ext cx="8866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D5F8D-4644-B69A-4B77-44193D8E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18B8D-706C-7664-92DE-BF366DA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2" y="535012"/>
            <a:ext cx="10156371" cy="33587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49A25A-667E-4678-DD75-4F409124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90"/>
          <a:stretch/>
        </p:blipFill>
        <p:spPr>
          <a:xfrm>
            <a:off x="2937643" y="4093484"/>
            <a:ext cx="6316710" cy="23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F550-BD57-7673-0C23-7587E0B9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ABF87-5933-954D-BDD1-A3BADF9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294FE-DACF-9775-89AD-128793C7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" y="706462"/>
            <a:ext cx="10156371" cy="33587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F0671E-34B4-7E94-935D-1BC9159CA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96" y="4554766"/>
            <a:ext cx="9437914" cy="14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50870-7B6C-CB92-1AF1-5752372F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74BA7-C757-D2E0-169E-D9F74ECD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C517E0-5369-41E1-CD61-AD15183FA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958723"/>
            <a:ext cx="11894161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0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F4D58-8E73-171F-84BC-DD53C9187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71358-6A76-BC5C-625B-7B6E6CC0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43F68-FF56-65D0-BFDC-09510EAA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72" y="0"/>
            <a:ext cx="7801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9B62E-51BB-18F9-285E-B3CB772A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387443-4020-B438-DB32-AE164B35A6C2}"/>
              </a:ext>
            </a:extLst>
          </p:cNvPr>
          <p:cNvSpPr txBox="1"/>
          <p:nvPr/>
        </p:nvSpPr>
        <p:spPr>
          <a:xfrm>
            <a:off x="799102" y="657364"/>
            <a:ext cx="4334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Long-tailed Learning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4A68B0-EB81-B9CA-5404-DF493FEC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4" y="1894114"/>
            <a:ext cx="5691258" cy="35947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1E4C51-B353-DB1E-453B-22769025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20" y="2064811"/>
            <a:ext cx="4107140" cy="32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ADE853-1ADE-6066-154E-32BFFEE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985DB-80D7-8175-A5F6-1ECDD910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80" y="800955"/>
            <a:ext cx="9953440" cy="52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0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6368B-C9D4-626E-FFEA-E2195592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4960E9-1827-8C35-C209-B1C2FFFA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97" y="357694"/>
            <a:ext cx="9548405" cy="62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80532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1434741" y="2118132"/>
            <a:ext cx="93225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Contrastive learning with boosted memorization. ICML 2022.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Self-damaging contrastive learning. ICML 2021.  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Divide and contrast: Self-supervised learning from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uncurated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ICCV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Self-supervised learning is more robust to dataset imbalance. ICLR 2021.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The hidden uniform cluster prior in self-supervised learning. ICLR 2023.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2BA2-40A2-9A67-BBAE-B80E9BC1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8361D3-2B7E-802F-B005-3AC1F872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2403D-7E35-0B2F-04FC-55EB54F4326A}"/>
              </a:ext>
            </a:extLst>
          </p:cNvPr>
          <p:cNvSpPr txBox="1"/>
          <p:nvPr/>
        </p:nvSpPr>
        <p:spPr>
          <a:xfrm>
            <a:off x="693964" y="656676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Long-tailed Learning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1C3019-58F4-E152-A47B-B4040233D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2"/>
          <a:stretch/>
        </p:blipFill>
        <p:spPr>
          <a:xfrm>
            <a:off x="693964" y="1873996"/>
            <a:ext cx="11168743" cy="815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7CF9D8-66F3-BC99-6284-09FEF399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4" y="3088034"/>
            <a:ext cx="10911568" cy="825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F28D85-1DB4-D45F-EC57-01939D1C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4" y="4413267"/>
            <a:ext cx="11168743" cy="14392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468DD78-37C2-72E1-E03D-44EE25D8739C}"/>
              </a:ext>
            </a:extLst>
          </p:cNvPr>
          <p:cNvSpPr txBox="1"/>
          <p:nvPr/>
        </p:nvSpPr>
        <p:spPr>
          <a:xfrm>
            <a:off x="7016182" y="524409"/>
            <a:ext cx="3303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 data during training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method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916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AF51-9238-2341-7DED-704AF1C5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CFEE45-C48C-0642-43E9-67FA777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6F2FA8-3C0F-2438-5165-A1B260C0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65" y="261161"/>
            <a:ext cx="5546329" cy="4391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B093D3-CBAD-2225-2235-84C0E125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87" y="1130806"/>
            <a:ext cx="5280659" cy="5262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B8A319-C8A6-0B3B-5977-E7426E9D9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55" y="4868518"/>
            <a:ext cx="5125751" cy="16366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BD3DF2-8AA2-F42A-4683-84F7C987F6D6}"/>
              </a:ext>
            </a:extLst>
          </p:cNvPr>
          <p:cNvSpPr txBox="1"/>
          <p:nvPr/>
        </p:nvSpPr>
        <p:spPr>
          <a:xfrm>
            <a:off x="624567" y="317858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01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38EE-06D0-6E01-622D-36A88A6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79F9F-95D1-3E64-4570-FC1F6BC8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1B113-49AE-B6E9-EAD6-CDDCFE64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"/>
          <a:stretch/>
        </p:blipFill>
        <p:spPr>
          <a:xfrm>
            <a:off x="689202" y="1822069"/>
            <a:ext cx="10813596" cy="25091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96C55D-1DEE-8CC4-8568-F0C8E026F338}"/>
              </a:ext>
            </a:extLst>
          </p:cNvPr>
          <p:cNvSpPr txBox="1"/>
          <p:nvPr/>
        </p:nvSpPr>
        <p:spPr>
          <a:xfrm>
            <a:off x="4823902" y="5102825"/>
            <a:ext cx="254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2023 poster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12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959093"/>
            <a:ext cx="11274029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the role of the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parameter τ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constant hyperparameter in the contrastive loss, by </a:t>
            </a:r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loss through the lens of average distance maximization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long-tail data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to employ a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τ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show that a simple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schedule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yield significant improvements in the learnt representations. 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 schedule results in a constant ‘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switching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between an emphasis on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discrimination (infrequent classes)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group-wise discrimination (frequent classes)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thereby ensures that the model learns both group-wise features, as well as instance-specific details. 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find this method to consistently improve separation between the classes on long-tail data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any additional computational cost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 large τ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Small τ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</a:t>
            </a:r>
            <a:r>
              <a:rPr lang="zh-CN" alt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altLang="zh-CN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4CC4C-EE90-9204-B617-45EB7BA1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01922-31A2-74F0-3096-8F1FC4E3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C65560-6DA2-2715-6445-375887646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238" y="136525"/>
            <a:ext cx="7927521" cy="26073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8669E2-F3C9-3E0E-F6F9-6284E3BB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47" y="2833723"/>
            <a:ext cx="8467701" cy="38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21592-5951-EABE-92E8-C54C338A8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1" t="8532" r="23860" b="75928"/>
          <a:stretch/>
        </p:blipFill>
        <p:spPr>
          <a:xfrm>
            <a:off x="743169" y="369530"/>
            <a:ext cx="6676960" cy="88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74EFE9-B614-5225-CC0F-7A605EC0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900" y="203067"/>
            <a:ext cx="2123372" cy="1556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026FCE-26AD-A675-725D-0A7FE6A0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87"/>
          <a:stretch/>
        </p:blipFill>
        <p:spPr>
          <a:xfrm>
            <a:off x="574349" y="1440721"/>
            <a:ext cx="6441489" cy="50981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1FC0FE-4452-247E-5E6A-18006623B1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5"/>
          <a:stretch/>
        </p:blipFill>
        <p:spPr>
          <a:xfrm>
            <a:off x="6707881" y="2075840"/>
            <a:ext cx="6727654" cy="43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471</Words>
  <Application>Microsoft Office PowerPoint</Application>
  <PresentationFormat>宽屏</PresentationFormat>
  <Paragraphs>79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金彤 高</cp:lastModifiedBy>
  <cp:revision>410</cp:revision>
  <dcterms:created xsi:type="dcterms:W3CDTF">2023-12-05T14:21:15Z</dcterms:created>
  <dcterms:modified xsi:type="dcterms:W3CDTF">2024-03-14T02:49:00Z</dcterms:modified>
</cp:coreProperties>
</file>